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7"/>
  </p:notesMasterIdLst>
  <p:sldIdLst>
    <p:sldId id="256" r:id="rId2"/>
    <p:sldId id="265" r:id="rId3"/>
    <p:sldId id="272" r:id="rId4"/>
    <p:sldId id="271" r:id="rId5"/>
    <p:sldId id="257" r:id="rId6"/>
    <p:sldId id="275" r:id="rId7"/>
    <p:sldId id="277" r:id="rId8"/>
    <p:sldId id="264" r:id="rId9"/>
    <p:sldId id="269" r:id="rId10"/>
    <p:sldId id="280" r:id="rId11"/>
    <p:sldId id="282" r:id="rId12"/>
    <p:sldId id="281" r:id="rId13"/>
    <p:sldId id="283" r:id="rId14"/>
    <p:sldId id="284" r:id="rId15"/>
    <p:sldId id="286" r:id="rId16"/>
    <p:sldId id="287" r:id="rId17"/>
    <p:sldId id="266" r:id="rId18"/>
    <p:sldId id="288" r:id="rId19"/>
    <p:sldId id="292" r:id="rId20"/>
    <p:sldId id="289" r:id="rId21"/>
    <p:sldId id="260" r:id="rId22"/>
    <p:sldId id="278" r:id="rId23"/>
    <p:sldId id="290" r:id="rId24"/>
    <p:sldId id="279" r:id="rId25"/>
    <p:sldId id="29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544" autoAdjust="0"/>
  </p:normalViewPr>
  <p:slideViewPr>
    <p:cSldViewPr snapToGrid="0">
      <p:cViewPr>
        <p:scale>
          <a:sx n="90" d="100"/>
          <a:sy n="90" d="100"/>
        </p:scale>
        <p:origin x="13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1D52D-2D38-40A7-A3F1-F24F37355512}" type="datetimeFigureOut">
              <a:rPr lang="en-US" smtClean="0"/>
              <a:t>4/19/2014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32E4-47B0-488B-B713-CAB81B8A0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9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4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 storage account</a:t>
            </a:r>
          </a:p>
          <a:p>
            <a:r>
              <a:rPr lang="en-US" dirty="0" smtClean="0"/>
              <a:t>Get your primary access key</a:t>
            </a:r>
          </a:p>
          <a:p>
            <a:r>
              <a:rPr lang="en-US" dirty="0" smtClean="0"/>
              <a:t>Add connection strings – IN THE PORTAL – HIDE FROM SOURCE CONTROL!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MailGun</a:t>
            </a:r>
            <a:r>
              <a:rPr lang="en-US" baseline="0" dirty="0" smtClean="0"/>
              <a:t> stuff and send an 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74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deployment script so it builds in Debug</a:t>
            </a:r>
          </a:p>
          <a:p>
            <a:r>
              <a:rPr lang="en-US" dirty="0" smtClean="0"/>
              <a:t>Azure</a:t>
            </a:r>
            <a:r>
              <a:rPr lang="en-US" baseline="0" dirty="0" smtClean="0"/>
              <a:t> site </a:t>
            </a:r>
            <a:r>
              <a:rPr lang="en-US" baseline="0" dirty="0" err="1" smtClean="0"/>
              <a:t>deploymentscript</a:t>
            </a:r>
            <a:r>
              <a:rPr lang="en-US" baseline="0" dirty="0" smtClean="0"/>
              <a:t> --</a:t>
            </a:r>
            <a:r>
              <a:rPr lang="en-US" baseline="0" dirty="0" err="1" smtClean="0"/>
              <a:t>aspWAP</a:t>
            </a:r>
            <a:r>
              <a:rPr lang="en-US" baseline="0" dirty="0" smtClean="0"/>
              <a:t> .\notes\</a:t>
            </a:r>
            <a:r>
              <a:rPr lang="en-US" baseline="0" dirty="0" err="1" smtClean="0"/>
              <a:t>notes.csproj</a:t>
            </a:r>
            <a:r>
              <a:rPr lang="en-US" baseline="0" dirty="0" smtClean="0"/>
              <a:t> -s .\notes.sln</a:t>
            </a:r>
          </a:p>
          <a:p>
            <a:endParaRPr lang="en-US" dirty="0" smtClean="0"/>
          </a:p>
          <a:p>
            <a:r>
              <a:rPr lang="en-US" dirty="0" smtClean="0"/>
              <a:t>Show Analytics from portal.azure.com – add script to head (like Google Analytics), revisit to see sessions</a:t>
            </a:r>
          </a:p>
          <a:p>
            <a:r>
              <a:rPr lang="en-US" dirty="0" smtClean="0"/>
              <a:t>** if time, show from ajryan.visualstudio.com</a:t>
            </a:r>
            <a:r>
              <a:rPr lang="en-US" baseline="0" dirty="0" smtClean="0"/>
              <a:t> **</a:t>
            </a:r>
          </a:p>
          <a:p>
            <a:r>
              <a:rPr lang="en-US" baseline="0" dirty="0" smtClean="0"/>
              <a:t>NEED </a:t>
            </a:r>
            <a:r>
              <a:rPr lang="en-US" baseline="0" dirty="0" err="1" smtClean="0"/>
              <a:t>NEED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NEED</a:t>
            </a:r>
            <a:r>
              <a:rPr lang="en-US" baseline="0" dirty="0" smtClean="0"/>
              <a:t>: show all the diagnostic options, streaming with </a:t>
            </a:r>
            <a:r>
              <a:rPr lang="en-US" baseline="0" dirty="0" err="1" smtClean="0"/>
              <a:t>kuduexec</a:t>
            </a:r>
            <a:r>
              <a:rPr lang="en-US" baseline="0" dirty="0" smtClean="0"/>
              <a:t>, streaming in visual studio, add </a:t>
            </a:r>
            <a:r>
              <a:rPr lang="en-US" baseline="0" dirty="0" err="1" smtClean="0"/>
              <a:t>trace.writeline</a:t>
            </a:r>
            <a:r>
              <a:rPr lang="en-US" baseline="0" dirty="0" smtClean="0"/>
              <a:t> and see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4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 tools are built on Node.js and work across all platforms it supports.</a:t>
            </a:r>
            <a:r>
              <a:rPr lang="en-US" baseline="0" dirty="0" smtClean="0"/>
              <a:t> They work against the Azure management APIs</a:t>
            </a:r>
          </a:p>
          <a:p>
            <a:endParaRPr lang="en-US" dirty="0" smtClean="0"/>
          </a:p>
          <a:p>
            <a:r>
              <a:rPr lang="en-US" dirty="0" smtClean="0"/>
              <a:t>CLI install</a:t>
            </a:r>
            <a:r>
              <a:rPr lang="en-US" baseline="0" dirty="0" smtClean="0"/>
              <a:t> options: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Download an installer (Windows or OS X) that wraps a private copy of node.exe and puts an azure.cmd on your path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you have node/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: “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 install azure-cli –global”</a:t>
            </a:r>
            <a:endParaRPr lang="en-US" dirty="0" smtClean="0"/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New “One ASP.NET” project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Web API references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Add index.htm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Github.com &gt;</a:t>
            </a:r>
            <a:r>
              <a:rPr lang="en-US" baseline="0" dirty="0" smtClean="0"/>
              <a:t> new repo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Azure site create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baseline="0" dirty="0" smtClean="0"/>
              <a:t>Azure site deployment </a:t>
            </a:r>
            <a:r>
              <a:rPr lang="en-US" b="1" baseline="0" dirty="0" err="1" smtClean="0"/>
              <a:t>github</a:t>
            </a:r>
            <a:r>
              <a:rPr lang="en-US" b="1" baseline="0" dirty="0" smtClean="0"/>
              <a:t> --</a:t>
            </a:r>
            <a:r>
              <a:rPr lang="en-US" b="1" baseline="0" dirty="0" err="1" smtClean="0"/>
              <a:t>githubusername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ajryan</a:t>
            </a:r>
            <a:r>
              <a:rPr lang="en-US" b="1" baseline="0" dirty="0" smtClean="0"/>
              <a:t> --</a:t>
            </a:r>
            <a:r>
              <a:rPr lang="en-US" b="1" baseline="0" dirty="0" err="1" smtClean="0"/>
              <a:t>githubrepository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ajryan</a:t>
            </a:r>
            <a:r>
              <a:rPr lang="en-US" b="1" baseline="0" dirty="0" smtClean="0"/>
              <a:t>/notes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smtClean="0"/>
              <a:t>Copy .</a:t>
            </a:r>
            <a:r>
              <a:rPr lang="en-US" b="0" baseline="0" dirty="0" err="1" smtClean="0"/>
              <a:t>gitignore</a:t>
            </a:r>
            <a:endParaRPr lang="en-US" b="0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smtClean="0"/>
              <a:t>HAVE THE PORTAL OPEN - </a:t>
            </a:r>
            <a:r>
              <a:rPr lang="en-US" b="0" baseline="0" dirty="0" err="1" smtClean="0"/>
              <a:t>Git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init</a:t>
            </a:r>
            <a:r>
              <a:rPr lang="en-US" b="0" baseline="0" dirty="0" smtClean="0"/>
              <a:t> / commit / remote add / push -u</a:t>
            </a:r>
            <a:endParaRPr lang="en-US" b="0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8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1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Endpoint Monitoring</a:t>
            </a:r>
            <a:r>
              <a:rPr lang="en-US" baseline="0" dirty="0" smtClean="0"/>
              <a:t> included only on Standard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48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DB/ Web API</a:t>
            </a:r>
          </a:p>
          <a:p>
            <a:r>
              <a:rPr lang="en-US" dirty="0" smtClean="0"/>
              <a:t>Add a notes</a:t>
            </a:r>
            <a:r>
              <a:rPr lang="en-US" baseline="0" dirty="0" smtClean="0"/>
              <a:t> data type – [Key]ID, Title, Text</a:t>
            </a:r>
          </a:p>
          <a:p>
            <a:r>
              <a:rPr lang="en-US" baseline="0" dirty="0" err="1" smtClean="0"/>
              <a:t>Nuget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EntityFramework</a:t>
            </a:r>
            <a:endParaRPr lang="en-US" baseline="0" dirty="0" smtClean="0"/>
          </a:p>
          <a:p>
            <a:r>
              <a:rPr lang="en-US" baseline="0" dirty="0" smtClean="0"/>
              <a:t>Add class </a:t>
            </a:r>
            <a:r>
              <a:rPr lang="en-US" baseline="0" dirty="0" err="1" smtClean="0"/>
              <a:t>NotesContext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DbContext</a:t>
            </a:r>
            <a:r>
              <a:rPr lang="en-US" baseline="0" dirty="0" smtClean="0"/>
              <a:t> { public </a:t>
            </a:r>
            <a:r>
              <a:rPr lang="en-US" baseline="0" dirty="0" err="1" smtClean="0"/>
              <a:t>DbSet</a:t>
            </a:r>
            <a:r>
              <a:rPr lang="en-US" baseline="0" dirty="0" smtClean="0"/>
              <a:t>&lt;Note&gt; Notes { get; set; }</a:t>
            </a:r>
          </a:p>
          <a:p>
            <a:r>
              <a:rPr lang="en-US" baseline="0" dirty="0" smtClean="0"/>
              <a:t>Add class </a:t>
            </a:r>
            <a:r>
              <a:rPr lang="en-US" baseline="0" dirty="0" err="1" smtClean="0"/>
              <a:t>NotesInitializer</a:t>
            </a:r>
            <a:r>
              <a:rPr lang="en-US" baseline="0" dirty="0" smtClean="0"/>
              <a:t>:  </a:t>
            </a:r>
            <a:r>
              <a:rPr lang="en-US" baseline="0" dirty="0" err="1" smtClean="0"/>
              <a:t>CreateDatabaseIfNotExists</a:t>
            </a:r>
            <a:r>
              <a:rPr lang="en-US" baseline="0" dirty="0" smtClean="0"/>
              <a:t>&lt;&gt;, protected override void Seed</a:t>
            </a:r>
          </a:p>
          <a:p>
            <a:r>
              <a:rPr lang="en-US" baseline="0" dirty="0" err="1" smtClean="0"/>
              <a:t>Global.asax.cs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Database.SetInitializer</a:t>
            </a:r>
            <a:r>
              <a:rPr lang="en-US" baseline="0" dirty="0" smtClean="0"/>
              <a:t>(new </a:t>
            </a:r>
            <a:r>
              <a:rPr lang="en-US" baseline="0" dirty="0" err="1" smtClean="0"/>
              <a:t>NotesInitializer</a:t>
            </a:r>
            <a:r>
              <a:rPr lang="en-US" baseline="0" dirty="0" smtClean="0"/>
              <a:t>())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Database options – </a:t>
            </a:r>
            <a:r>
              <a:rPr lang="en-US" baseline="0" dirty="0" err="1" smtClean="0"/>
              <a:t>SqlCE</a:t>
            </a:r>
            <a:r>
              <a:rPr lang="en-US" baseline="0" dirty="0" smtClean="0"/>
              <a:t> or Azure SQL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Web API</a:t>
            </a:r>
          </a:p>
          <a:p>
            <a:r>
              <a:rPr lang="en-US" baseline="0" dirty="0" smtClean="0"/>
              <a:t>Right-click new controller &gt; Web API 2 + actions + EF</a:t>
            </a:r>
          </a:p>
          <a:p>
            <a:r>
              <a:rPr lang="en-US" baseline="0" dirty="0" smtClean="0"/>
              <a:t>Test with Advanced REST Client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UI</a:t>
            </a:r>
          </a:p>
          <a:p>
            <a:r>
              <a:rPr lang="en-US" baseline="0" dirty="0" err="1" smtClean="0"/>
              <a:t>NuGet</a:t>
            </a:r>
            <a:r>
              <a:rPr lang="en-US" baseline="0" dirty="0" smtClean="0"/>
              <a:t> Angular</a:t>
            </a:r>
          </a:p>
          <a:p>
            <a:r>
              <a:rPr lang="en-US" baseline="0" dirty="0" smtClean="0"/>
              <a:t>&lt;script 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angular</a:t>
            </a:r>
          </a:p>
          <a:p>
            <a:r>
              <a:rPr lang="en-US" baseline="0" dirty="0" smtClean="0"/>
              <a:t>Add TypeScript /Scripts/index-</a:t>
            </a:r>
            <a:r>
              <a:rPr lang="en-US" baseline="0" dirty="0" err="1" smtClean="0"/>
              <a:t>ctrl.ts</a:t>
            </a:r>
            <a:endParaRPr lang="en-US" baseline="0" dirty="0" smtClean="0"/>
          </a:p>
          <a:p>
            <a:r>
              <a:rPr lang="en-US" baseline="0" dirty="0" smtClean="0"/>
              <a:t>&lt;script 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index-ctrl.js</a:t>
            </a:r>
          </a:p>
          <a:p>
            <a:endParaRPr lang="en-US" baseline="0" dirty="0" smtClean="0"/>
          </a:p>
          <a:p>
            <a:r>
              <a:rPr lang="en-US" b="0" i="1" baseline="0" dirty="0" smtClean="0"/>
              <a:t>DELETE TYPESCRIPTTOOLSVERSION FROM .</a:t>
            </a:r>
            <a:r>
              <a:rPr lang="en-US" b="0" i="1" baseline="0" dirty="0" err="1" smtClean="0"/>
              <a:t>csproj</a:t>
            </a:r>
            <a:endParaRPr lang="en-US" b="0" i="1" baseline="0" dirty="0" smtClean="0"/>
          </a:p>
          <a:p>
            <a:endParaRPr lang="en-US" baseline="0" dirty="0" smtClean="0"/>
          </a:p>
          <a:p>
            <a:r>
              <a:rPr lang="en-US" i="1" baseline="0" dirty="0" smtClean="0"/>
              <a:t>COPY NEW INDEX, COPY NEW TYPESCRIPT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7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Create a hub</a:t>
            </a:r>
            <a:r>
              <a:rPr lang="en-US" dirty="0" smtClean="0"/>
              <a:t>: inherit Hub</a:t>
            </a:r>
          </a:p>
          <a:p>
            <a:r>
              <a:rPr lang="en-US" dirty="0" smtClean="0"/>
              <a:t>Public void </a:t>
            </a:r>
            <a:r>
              <a:rPr lang="en-US" dirty="0" err="1" smtClean="0"/>
              <a:t>AddNote</a:t>
            </a:r>
            <a:r>
              <a:rPr lang="en-US" dirty="0" smtClean="0"/>
              <a:t>(string</a:t>
            </a:r>
            <a:r>
              <a:rPr lang="en-US" baseline="0" dirty="0" smtClean="0"/>
              <a:t> note)</a:t>
            </a:r>
            <a:r>
              <a:rPr lang="en-US" dirty="0" smtClean="0"/>
              <a:t> { </a:t>
            </a:r>
            <a:r>
              <a:rPr lang="en-US" dirty="0" err="1" smtClean="0"/>
              <a:t>Client.Others.noteAdded</a:t>
            </a:r>
            <a:r>
              <a:rPr lang="en-US" dirty="0" smtClean="0"/>
              <a:t>(note) }</a:t>
            </a:r>
          </a:p>
          <a:p>
            <a:endParaRPr lang="en-US" dirty="0" smtClean="0"/>
          </a:p>
          <a:p>
            <a:r>
              <a:rPr lang="en-US" b="1" dirty="0" err="1" smtClean="0"/>
              <a:t>Comsume</a:t>
            </a:r>
            <a:r>
              <a:rPr lang="en-US" dirty="0" smtClean="0"/>
              <a:t>:</a:t>
            </a:r>
          </a:p>
          <a:p>
            <a:r>
              <a:rPr lang="en-US" dirty="0" smtClean="0"/>
              <a:t>COPY FROM TEST…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console app</a:t>
            </a:r>
          </a:p>
          <a:p>
            <a:r>
              <a:rPr lang="en-US" dirty="0" smtClean="0"/>
              <a:t>While (true)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SqlServerCompact</a:t>
            </a:r>
            <a:r>
              <a:rPr lang="en-US" dirty="0" smtClean="0"/>
              <a:t> for EF</a:t>
            </a:r>
          </a:p>
          <a:p>
            <a:r>
              <a:rPr lang="en-US" dirty="0" smtClean="0"/>
              <a:t>Add model and context</a:t>
            </a:r>
            <a:r>
              <a:rPr lang="en-US" baseline="0" dirty="0" smtClean="0"/>
              <a:t> class as link</a:t>
            </a:r>
          </a:p>
          <a:p>
            <a:r>
              <a:rPr lang="en-US" baseline="0" dirty="0" smtClean="0"/>
              <a:t>*** NOTE </a:t>
            </a:r>
            <a:r>
              <a:rPr lang="en-US" baseline="0" dirty="0" err="1" smtClean="0"/>
              <a:t>Environment.Currentdirectory</a:t>
            </a:r>
            <a:r>
              <a:rPr lang="en-US" baseline="0" dirty="0" smtClean="0"/>
              <a:t> is NOT same as deploy --- ***</a:t>
            </a:r>
          </a:p>
          <a:p>
            <a:r>
              <a:rPr lang="en-US" baseline="0" dirty="0" smtClean="0"/>
              <a:t>Modify the context class – add </a:t>
            </a:r>
            <a:r>
              <a:rPr lang="en-US" baseline="0" dirty="0" err="1" smtClean="0"/>
              <a:t>ctor</a:t>
            </a:r>
            <a:r>
              <a:rPr lang="en-US" baseline="0" dirty="0" smtClean="0"/>
              <a:t> overload with path to data file - </a:t>
            </a:r>
            <a:r>
              <a:rPr lang="en-US" baseline="0" dirty="0" smtClean="0"/>
              <a:t>use the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WEB_ROOT variable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Loop and check for new notes… narrative is we can send email,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6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/>
              <a:t>XXXXX --- FIX UP </a:t>
            </a:r>
            <a:r>
              <a:rPr lang="en-US" b="1" i="1" baseline="0" dirty="0" smtClean="0"/>
              <a:t> THIS SEQUENCE XXXXX – new queue, get the key, add conn string, use inside both projects…. XXXXX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Create a storage account</a:t>
            </a:r>
          </a:p>
          <a:p>
            <a:r>
              <a:rPr lang="en-US" dirty="0" smtClean="0"/>
              <a:t>Get your primary access key</a:t>
            </a:r>
          </a:p>
          <a:p>
            <a:r>
              <a:rPr lang="en-US" dirty="0" smtClean="0"/>
              <a:t>Add connection strings – IN THE PORTAL – HIDE FROM SOURCE CONTROL!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2E4-47B0-488B-B713-CAB81B8A0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52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en-us/documentation/articles/xplat-cl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621662"/>
          </a:xfrm>
        </p:spPr>
        <p:txBody>
          <a:bodyPr/>
          <a:lstStyle/>
          <a:p>
            <a:r>
              <a:rPr lang="en-US" b="1" dirty="0" smtClean="0"/>
              <a:t>Look Ma, No VM!</a:t>
            </a:r>
            <a:br>
              <a:rPr lang="en-US" b="1" dirty="0" smtClean="0"/>
            </a:br>
            <a:r>
              <a:rPr lang="en-US" sz="4400" dirty="0" smtClean="0"/>
              <a:t>Taking Azure Web Sites to the limit.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Aidan Ryan</a:t>
            </a:r>
          </a:p>
          <a:p>
            <a:r>
              <a:rPr lang="en-US" dirty="0" smtClean="0"/>
              <a:t>Solutions Architect</a:t>
            </a:r>
          </a:p>
          <a:p>
            <a:r>
              <a:rPr lang="en-US" dirty="0" smtClean="0"/>
              <a:t>AidanR@magenic.com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ajryan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290575" y="6092130"/>
            <a:ext cx="5389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 algn="r">
              <a:buNone/>
            </a:pPr>
            <a:r>
              <a:rPr lang="en-US" sz="2000" spc="10" dirty="0">
                <a:solidFill>
                  <a:schemeClr val="tx1">
                    <a:lumMod val="65000"/>
                  </a:schemeClr>
                </a:solidFill>
              </a:rPr>
              <a:t>https://github.com/ajryan/AzureWebSites</a:t>
            </a:r>
          </a:p>
        </p:txBody>
      </p:sp>
    </p:spTree>
    <p:extLst>
      <p:ext uri="{BB962C8B-B14F-4D97-AF65-F5344CB8AC3E}">
        <p14:creationId xmlns:p14="http://schemas.microsoft.com/office/powerpoint/2010/main" val="2571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Build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warm! Application Insights, New Relic, </a:t>
            </a:r>
            <a:r>
              <a:rPr lang="en-US" dirty="0" err="1" smtClean="0"/>
              <a:t>Pingdom</a:t>
            </a:r>
            <a:r>
              <a:rPr lang="en-US" dirty="0" smtClean="0"/>
              <a:t>, Monitoring Endpoint etc…</a:t>
            </a:r>
          </a:p>
          <a:p>
            <a:r>
              <a:rPr lang="en-US" dirty="0" smtClean="0"/>
              <a:t>Web API + Database</a:t>
            </a:r>
          </a:p>
          <a:p>
            <a:r>
              <a:rPr lang="en-US" dirty="0" smtClean="0"/>
              <a:t>Some UI</a:t>
            </a:r>
          </a:p>
          <a:p>
            <a:r>
              <a:rPr lang="en-US" dirty="0" err="1" smtClean="0"/>
              <a:t>SignalR</a:t>
            </a:r>
            <a:endParaRPr lang="en-US" dirty="0" smtClean="0"/>
          </a:p>
          <a:p>
            <a:r>
              <a:rPr lang="en-US" dirty="0" smtClean="0"/>
              <a:t>Web Job</a:t>
            </a:r>
          </a:p>
        </p:txBody>
      </p:sp>
    </p:spTree>
    <p:extLst>
      <p:ext uri="{BB962C8B-B14F-4D97-AF65-F5344CB8AC3E}">
        <p14:creationId xmlns:p14="http://schemas.microsoft.com/office/powerpoint/2010/main" val="14829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Warm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565" b="67979"/>
          <a:stretch/>
        </p:blipFill>
        <p:spPr>
          <a:xfrm>
            <a:off x="1261872" y="2041450"/>
            <a:ext cx="9144000" cy="1531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3905250"/>
            <a:ext cx="5562600" cy="2952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809" y="4250475"/>
            <a:ext cx="2338287" cy="78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823" y="5381625"/>
            <a:ext cx="3015273" cy="7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+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Project  &gt; “One ASP.NET” &gt; any Web API option</a:t>
            </a:r>
          </a:p>
          <a:p>
            <a:pPr lvl="1"/>
            <a:r>
              <a:rPr lang="en-US" dirty="0" smtClean="0"/>
              <a:t>It just works, it’s just HTTP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SQL Azure: Free single instance under 20 MB</a:t>
            </a:r>
          </a:p>
          <a:p>
            <a:pPr lvl="1"/>
            <a:r>
              <a:rPr lang="en-US" dirty="0" err="1" smtClean="0"/>
              <a:t>Sql</a:t>
            </a:r>
            <a:r>
              <a:rPr lang="en-US" dirty="0" smtClean="0"/>
              <a:t> Compact: 1GB total storage. DOES NOT SCALE OUT.</a:t>
            </a:r>
          </a:p>
          <a:p>
            <a:pPr marL="27432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</a:t>
            </a:r>
            <a:r>
              <a:rPr lang="en-US" dirty="0" err="1" smtClean="0"/>
              <a:t>Microsoft.AspNet.SignalR</a:t>
            </a:r>
            <a:endParaRPr lang="en-US" dirty="0" smtClean="0"/>
          </a:p>
          <a:p>
            <a:pPr lvl="1"/>
            <a:r>
              <a:rPr lang="en-US" dirty="0" smtClean="0"/>
              <a:t>Pulls in Client (JavaScript) and Server (ASP.NET Hub) dependencies</a:t>
            </a:r>
          </a:p>
          <a:p>
            <a:pPr lvl="1"/>
            <a:r>
              <a:rPr lang="en-US" dirty="0" smtClean="0"/>
              <a:t>Include jQuery and </a:t>
            </a:r>
            <a:r>
              <a:rPr lang="en-US" dirty="0" err="1" smtClean="0"/>
              <a:t>SignalR</a:t>
            </a:r>
            <a:r>
              <a:rPr lang="en-US" dirty="0" smtClean="0"/>
              <a:t> (bump jQuery version for Angular </a:t>
            </a:r>
            <a:r>
              <a:rPr lang="en-US" dirty="0" err="1" smtClean="0"/>
              <a:t>compat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Follow readme.txt instructions (Startup class)</a:t>
            </a:r>
          </a:p>
          <a:p>
            <a:r>
              <a:rPr lang="en-US" dirty="0" smtClean="0"/>
              <a:t>Create a hub</a:t>
            </a:r>
          </a:p>
          <a:p>
            <a:r>
              <a:rPr lang="en-US" dirty="0" smtClean="0"/>
              <a:t>Consume in JS</a:t>
            </a:r>
          </a:p>
          <a:p>
            <a:r>
              <a:rPr lang="en-US" dirty="0" smtClean="0"/>
              <a:t>Enable </a:t>
            </a:r>
            <a:r>
              <a:rPr lang="en-US" dirty="0" err="1" smtClean="0"/>
              <a:t>WebSockets</a:t>
            </a:r>
            <a:r>
              <a:rPr lang="en-US" dirty="0" smtClean="0"/>
              <a:t> in Azure 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52" y="4004468"/>
            <a:ext cx="30575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29" y="4847238"/>
            <a:ext cx="8555346" cy="7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787555"/>
          </a:xfrm>
        </p:spPr>
        <p:txBody>
          <a:bodyPr/>
          <a:lstStyle/>
          <a:p>
            <a:r>
              <a:rPr lang="en-US" dirty="0" smtClean="0"/>
              <a:t>Web Jobs + </a:t>
            </a:r>
            <a:r>
              <a:rPr lang="en-US" dirty="0" err="1" smtClean="0"/>
              <a:t>Git</a:t>
            </a:r>
            <a:r>
              <a:rPr lang="en-US" dirty="0" smtClean="0"/>
              <a:t> Deploy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81" y="1122440"/>
            <a:ext cx="8686800" cy="206692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065692"/>
              </p:ext>
            </p:extLst>
          </p:nvPr>
        </p:nvGraphicFramePr>
        <p:xfrm>
          <a:off x="2418021" y="3605730"/>
          <a:ext cx="8610600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Bitmap Image" r:id="rId5" imgW="8610480" imgH="3067200" progId="Paint.Picture">
                  <p:embed/>
                </p:oleObj>
              </mc:Choice>
              <mc:Fallback>
                <p:oleObj name="Bitmap Image" r:id="rId5" imgW="8610480" imgH="3067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8021" y="3605730"/>
                        <a:ext cx="8610600" cy="306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741550" y="1233719"/>
            <a:ext cx="177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Continuous only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248" y="278722"/>
            <a:ext cx="3600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70" y="718069"/>
            <a:ext cx="11018732" cy="7343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Jobs: Set Up Storage</a:t>
            </a:r>
            <a:br>
              <a:rPr lang="en-US" dirty="0" smtClean="0"/>
            </a:br>
            <a:r>
              <a:rPr lang="en-US" dirty="0" smtClean="0"/>
              <a:t>and Configure Connection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2" y="1796795"/>
            <a:ext cx="7077075" cy="1571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32" y="3572096"/>
            <a:ext cx="4800600" cy="179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" y="5558216"/>
            <a:ext cx="5324475" cy="1085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16738" y="4049315"/>
            <a:ext cx="233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Queue primary key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03054" y="5731809"/>
            <a:ext cx="37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site connection strings – </a:t>
            </a:r>
            <a:r>
              <a:rPr lang="en-US" i="1" dirty="0" smtClean="0"/>
              <a:t>Hide from </a:t>
            </a:r>
            <a:r>
              <a:rPr lang="en-US" i="1" dirty="0" err="1" smtClean="0"/>
              <a:t>GitHub</a:t>
            </a:r>
            <a:r>
              <a:rPr lang="en-US" i="1" dirty="0" smtClean="0"/>
              <a:t>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056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07" y="345930"/>
            <a:ext cx="9692640" cy="734392"/>
          </a:xfrm>
        </p:spPr>
        <p:txBody>
          <a:bodyPr/>
          <a:lstStyle/>
          <a:p>
            <a:r>
              <a:rPr lang="en-US" dirty="0" smtClean="0"/>
              <a:t>Web Jobs: Post/Consume Queue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27" y="4587073"/>
            <a:ext cx="4724400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17288" y="5438889"/>
            <a:ext cx="374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 side: consume queue with [</a:t>
            </a:r>
            <a:r>
              <a:rPr lang="en-US" b="1" dirty="0" err="1" smtClean="0"/>
              <a:t>QueueInput</a:t>
            </a:r>
            <a:r>
              <a:rPr lang="en-US" dirty="0" smtClean="0"/>
              <a:t>] attribute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07" y="1626338"/>
            <a:ext cx="4724400" cy="1276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17288" y="1941347"/>
            <a:ext cx="42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Site side: create queue, post to it with </a:t>
            </a:r>
            <a:r>
              <a:rPr lang="en-US" b="1" dirty="0" err="1" smtClean="0"/>
              <a:t>CloudQueueClient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89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/ Monitoring / Diagnostics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325096"/>
            <a:ext cx="5343525" cy="3781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0" y="1920284"/>
            <a:ext cx="6372225" cy="4591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862" y="2344146"/>
            <a:ext cx="52387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a </a:t>
            </a:r>
            <a:r>
              <a:rPr lang="en-US" dirty="0" err="1" smtClean="0"/>
              <a:t>WebJob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42" y="1930584"/>
            <a:ext cx="10653847" cy="38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3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Monitoring / </a:t>
            </a:r>
            <a:r>
              <a:rPr lang="en-US" dirty="0" err="1" smtClean="0"/>
              <a:t>Diag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via Application Insights / New Relic / </a:t>
            </a:r>
            <a:r>
              <a:rPr lang="en-US" dirty="0" err="1" smtClean="0"/>
              <a:t>AppDynamics</a:t>
            </a:r>
            <a:r>
              <a:rPr lang="en-US" dirty="0" smtClean="0"/>
              <a:t> /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Alert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8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796901"/>
            <a:ext cx="8595360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Azure Web Sites overview</a:t>
            </a:r>
            <a:endParaRPr lang="en-US" dirty="0" smtClean="0"/>
          </a:p>
          <a:p>
            <a:r>
              <a:rPr lang="en-US" dirty="0" smtClean="0"/>
              <a:t>When to choose Azure Web Sites</a:t>
            </a:r>
            <a:endParaRPr lang="en-US" dirty="0" smtClean="0"/>
          </a:p>
          <a:p>
            <a:r>
              <a:rPr lang="en-US" dirty="0" smtClean="0"/>
              <a:t>Creating a new site</a:t>
            </a:r>
          </a:p>
          <a:p>
            <a:r>
              <a:rPr lang="en-US" dirty="0" smtClean="0"/>
              <a:t>Deployment</a:t>
            </a:r>
          </a:p>
          <a:p>
            <a:r>
              <a:rPr lang="en-US" dirty="0" smtClean="0"/>
              <a:t>Site build out</a:t>
            </a:r>
          </a:p>
          <a:p>
            <a:pPr lvl="1"/>
            <a:r>
              <a:rPr lang="en-US" dirty="0"/>
              <a:t>Database + Web API</a:t>
            </a:r>
          </a:p>
          <a:p>
            <a:pPr lvl="1"/>
            <a:r>
              <a:rPr lang="en-US" dirty="0" err="1"/>
              <a:t>SignalR</a:t>
            </a:r>
            <a:endParaRPr lang="en-US" dirty="0"/>
          </a:p>
          <a:p>
            <a:pPr lvl="1"/>
            <a:r>
              <a:rPr lang="en-US" dirty="0"/>
              <a:t>Web Jobs</a:t>
            </a:r>
          </a:p>
          <a:p>
            <a:r>
              <a:rPr lang="en-US" dirty="0" smtClean="0"/>
              <a:t>Debugging / Monitoring </a:t>
            </a:r>
            <a:r>
              <a:rPr lang="en-US" dirty="0"/>
              <a:t>/ Diagnostics</a:t>
            </a:r>
          </a:p>
          <a:p>
            <a:r>
              <a:rPr lang="en-US" dirty="0" smtClean="0"/>
              <a:t>Scaling Options</a:t>
            </a:r>
          </a:p>
          <a:p>
            <a:r>
              <a:rPr lang="en-US" dirty="0" smtClean="0"/>
              <a:t>Staged Deployment</a:t>
            </a:r>
            <a:r>
              <a:rPr lang="en-US" smtClean="0"/>
              <a:t>, Backup </a:t>
            </a:r>
            <a:r>
              <a:rPr lang="en-US" dirty="0" smtClean="0"/>
              <a:t>/ Restore</a:t>
            </a:r>
            <a:endParaRPr lang="en-US" dirty="0" smtClean="0"/>
          </a:p>
          <a:p>
            <a:pPr marL="274320" lvl="1" indent="0" algn="r">
              <a:buNone/>
            </a:pPr>
            <a:r>
              <a:rPr lang="en-US" dirty="0" smtClean="0"/>
              <a:t>https://github.com/ajryan/AzureWebSites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Kudu Deployment: 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base deployment script</a:t>
            </a:r>
          </a:p>
          <a:p>
            <a:pPr marL="457200" lvl="2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deploymentscript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aspWAP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csproj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-s &lt;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sln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 smtClean="0"/>
              <a:t>Add lines to</a:t>
            </a:r>
          </a:p>
          <a:p>
            <a:pPr lvl="1"/>
            <a:r>
              <a:rPr lang="en-US" dirty="0" smtClean="0"/>
              <a:t>Build test project</a:t>
            </a:r>
          </a:p>
          <a:p>
            <a:pPr lvl="1"/>
            <a:r>
              <a:rPr lang="en-US" dirty="0" smtClean="0"/>
              <a:t>Call vstest.console.exe and exit on error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Scaling: Tiers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849642"/>
              </p:ext>
            </p:extLst>
          </p:nvPr>
        </p:nvGraphicFramePr>
        <p:xfrm>
          <a:off x="648589" y="1828800"/>
          <a:ext cx="10504964" cy="444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170"/>
                <a:gridCol w="1845243"/>
                <a:gridCol w="2082517"/>
                <a:gridCol w="2082517"/>
                <a:gridCol w="2082517"/>
              </a:tblGrid>
              <a:tr h="5555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Basic (</a:t>
                      </a:r>
                      <a:r>
                        <a:rPr lang="en-US" i="1" dirty="0" smtClean="0"/>
                        <a:t>New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Storage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50GB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CPU Cores</a:t>
                      </a:r>
                      <a:endParaRPr 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Shared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/ </a:t>
                      </a:r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/ </a:t>
                      </a:r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RAM</a:t>
                      </a:r>
                      <a:endParaRPr 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Shared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1.75GB / 3.5GB / 7GB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Custom Domains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(with SSL)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(with SSL)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Web Sockets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concurrent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 concurrent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</a:t>
                      </a:r>
                      <a:r>
                        <a:rPr lang="en-US" baseline="0" dirty="0" smtClean="0"/>
                        <a:t> concurrent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Staged Publishing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</a:tr>
              <a:tr h="55555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SLA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99.9%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49" y="365760"/>
            <a:ext cx="9692640" cy="1325562"/>
          </a:xfrm>
        </p:spPr>
        <p:txBody>
          <a:bodyPr/>
          <a:lstStyle/>
          <a:p>
            <a:r>
              <a:rPr lang="en-US" dirty="0" smtClean="0"/>
              <a:t>Scaling</a:t>
            </a:r>
            <a:br>
              <a:rPr lang="en-US" dirty="0" smtClean="0"/>
            </a:br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294" y="276225"/>
            <a:ext cx="7962900" cy="6581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972" y="2147777"/>
            <a:ext cx="246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Requires Standard to</a:t>
            </a:r>
          </a:p>
          <a:p>
            <a:r>
              <a:rPr lang="en-US" dirty="0" smtClean="0"/>
              <a:t>auto-scale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49" y="365760"/>
            <a:ext cx="9692640" cy="1325562"/>
          </a:xfrm>
        </p:spPr>
        <p:txBody>
          <a:bodyPr/>
          <a:lstStyle/>
          <a:p>
            <a:r>
              <a:rPr lang="en-US" dirty="0" smtClean="0"/>
              <a:t>Scaling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" y="2030376"/>
            <a:ext cx="5419725" cy="300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037" y="365760"/>
            <a:ext cx="5362575" cy="2905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37" y="3621051"/>
            <a:ext cx="3067050" cy="2838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0493" y="57108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CLI:</a:t>
            </a:r>
          </a:p>
          <a:p>
            <a:pPr lvl="1"/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 mode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scale instances</a:t>
            </a:r>
            <a:endParaRPr lang="en-US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7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Staged Deployment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14" y="1951184"/>
            <a:ext cx="1685925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951184"/>
            <a:ext cx="1885950" cy="1190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131" y="1951184"/>
            <a:ext cx="2876550" cy="2667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0976" y="476423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 staging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staging</a:t>
            </a:r>
          </a:p>
          <a:p>
            <a:r>
              <a:rPr lang="en-US" dirty="0" smtClean="0"/>
              <a:t>CLI: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deployment 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endParaRPr lang="en-US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246" y="5775614"/>
            <a:ext cx="84963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/ Restore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997813"/>
            <a:ext cx="6000750" cy="318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59" y="5630161"/>
            <a:ext cx="2228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Azure Web Sites?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AKA, a container for</a:t>
            </a:r>
          </a:p>
          <a:p>
            <a:pPr lvl="2"/>
            <a:r>
              <a:rPr lang="en-US" dirty="0" smtClean="0"/>
              <a:t>ASP.NET</a:t>
            </a:r>
          </a:p>
          <a:p>
            <a:pPr lvl="2"/>
            <a:r>
              <a:rPr lang="en-US" dirty="0" smtClean="0"/>
              <a:t>PHP</a:t>
            </a:r>
          </a:p>
          <a:p>
            <a:pPr lvl="2"/>
            <a:r>
              <a:rPr lang="en-US" dirty="0" smtClean="0"/>
              <a:t>Node.js</a:t>
            </a:r>
          </a:p>
          <a:p>
            <a:pPr lvl="2"/>
            <a:r>
              <a:rPr lang="en-US" dirty="0" smtClean="0"/>
              <a:t>Any </a:t>
            </a:r>
            <a:r>
              <a:rPr lang="en-US" dirty="0" err="1" smtClean="0"/>
              <a:t>FastCGI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Supporting Facilities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Monitoring / Diagnostics</a:t>
            </a:r>
          </a:p>
          <a:p>
            <a:pPr lvl="1"/>
            <a:r>
              <a:rPr lang="en-US" dirty="0" smtClean="0"/>
              <a:t>Web Jobs</a:t>
            </a:r>
          </a:p>
          <a:p>
            <a:pPr lvl="1"/>
            <a:r>
              <a:rPr lang="en-US" dirty="0" smtClean="0"/>
              <a:t>Lots more…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143625" y="1962150"/>
            <a:ext cx="5229225" cy="3771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Physical Machine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96025" y="2114550"/>
            <a:ext cx="4905375" cy="3171825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Virtual Machine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67475" y="2324100"/>
            <a:ext cx="4487037" cy="2539047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19876" y="2476501"/>
            <a:ext cx="4248150" cy="20193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Virtual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6/60/Walton_with_Leicester_-_Peterborough_East_train_geograph-2791492-by-Ben-Brooksban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6"/>
          <a:stretch/>
        </p:blipFill>
        <p:spPr bwMode="auto">
          <a:xfrm>
            <a:off x="71021" y="109860"/>
            <a:ext cx="3622200" cy="238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4/43/GM43_trai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3"/>
          <a:stretch/>
        </p:blipFill>
        <p:spPr bwMode="auto">
          <a:xfrm>
            <a:off x="3834116" y="109860"/>
            <a:ext cx="3600987" cy="239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1.bp.blogspot.com/-1o8OhNj3oyI/UUC5ptaf6DI/AAAAAAAADCE/HB6DpGkdTfs/s1600/Fastest+Trains+in+the+World+-+TGV+Reseau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0" b="5654"/>
          <a:stretch/>
        </p:blipFill>
        <p:spPr bwMode="auto">
          <a:xfrm>
            <a:off x="7575999" y="115611"/>
            <a:ext cx="3609975" cy="23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mg2.wikia.nocookie.net/__cb20090410105036/uncyclopedia/images/9/9c/Vw_beetl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2" b="9970"/>
          <a:stretch/>
        </p:blipFill>
        <p:spPr bwMode="auto">
          <a:xfrm>
            <a:off x="67099" y="4710853"/>
            <a:ext cx="3622200" cy="201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iihs.org/frontend/iihs/ratings/images/api-model-year-image.ashx?id=eyJNb2RlbFllYXIiOjIwMDAsIlNlcmllc0lkIjo0MzV9&amp;width=7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16" y="4710853"/>
            <a:ext cx="3556174" cy="20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021" y="2619375"/>
            <a:ext cx="362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Sites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99" y="4220002"/>
            <a:ext cx="362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pic>
        <p:nvPicPr>
          <p:cNvPr id="1042" name="Picture 18" descr="http://image.trucktrend.com/f/features/gear/8490732+w640/163_0304_l+2003_hummer_h2_svc+high_front_left_vie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590" y="4719268"/>
            <a:ext cx="3594384" cy="199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often as possible for HTTP-land:</a:t>
            </a:r>
          </a:p>
          <a:p>
            <a:pPr lvl="1"/>
            <a:r>
              <a:rPr lang="en-US" dirty="0" smtClean="0"/>
              <a:t>Sites</a:t>
            </a:r>
          </a:p>
          <a:p>
            <a:pPr lvl="1"/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Scheduled Jobs</a:t>
            </a:r>
          </a:p>
          <a:p>
            <a:r>
              <a:rPr lang="en-US" dirty="0" smtClean="0"/>
              <a:t>Unless you hit a limitation:</a:t>
            </a:r>
          </a:p>
          <a:p>
            <a:pPr lvl="1"/>
            <a:r>
              <a:rPr lang="en-US" dirty="0" smtClean="0"/>
              <a:t>Port needs / Firewall rules</a:t>
            </a:r>
          </a:p>
          <a:p>
            <a:pPr lvl="1"/>
            <a:r>
              <a:rPr lang="en-US" dirty="0" smtClean="0"/>
              <a:t>Elevated permissions</a:t>
            </a:r>
          </a:p>
          <a:p>
            <a:pPr lvl="1"/>
            <a:r>
              <a:rPr lang="en-US" dirty="0" smtClean="0"/>
              <a:t>Advanced networking (e.g. Azure Virtual Network)</a:t>
            </a:r>
          </a:p>
          <a:p>
            <a:pPr lvl="1"/>
            <a:r>
              <a:rPr lang="en-US" dirty="0" smtClean="0"/>
              <a:t>Applications with an install footprint (SharePoint, BizTalk,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51" y="119746"/>
            <a:ext cx="4830584" cy="943510"/>
          </a:xfrm>
        </p:spPr>
        <p:txBody>
          <a:bodyPr/>
          <a:lstStyle/>
          <a:p>
            <a:r>
              <a:rPr lang="en-US" dirty="0" smtClean="0"/>
              <a:t>New Site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8" y="3315587"/>
            <a:ext cx="4538717" cy="3542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029" y="3701459"/>
            <a:ext cx="4467225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85" y="658112"/>
            <a:ext cx="3971925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8319"/>
          <a:stretch/>
        </p:blipFill>
        <p:spPr>
          <a:xfrm>
            <a:off x="151292" y="1403497"/>
            <a:ext cx="7067550" cy="1816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529" y="2198136"/>
            <a:ext cx="5839711" cy="43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27" y="1403497"/>
            <a:ext cx="6858000" cy="5381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997" y="2082209"/>
            <a:ext cx="4991100" cy="323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205" y="707794"/>
            <a:ext cx="61245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3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Site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Server Manager &gt; Azure &gt; Web Sites</a:t>
            </a:r>
          </a:p>
          <a:p>
            <a:pPr lvl="1"/>
            <a:r>
              <a:rPr lang="en-US" dirty="0" smtClean="0"/>
              <a:t>File &gt; New Project &gt; “One ASP.NET” &gt; Create remote resources</a:t>
            </a:r>
          </a:p>
          <a:p>
            <a:pPr lvl="1"/>
            <a:r>
              <a:rPr lang="en-US" dirty="0" smtClean="0"/>
              <a:t>Right-click project &gt; Publish</a:t>
            </a:r>
          </a:p>
          <a:p>
            <a:r>
              <a:rPr lang="en-US" dirty="0" smtClean="0"/>
              <a:t>Azure Management Portals</a:t>
            </a:r>
          </a:p>
          <a:p>
            <a:pPr lvl="1"/>
            <a:r>
              <a:rPr lang="en-US" dirty="0" smtClean="0"/>
              <a:t>manage.windowsazure.com</a:t>
            </a:r>
          </a:p>
          <a:p>
            <a:pPr lvl="1"/>
            <a:r>
              <a:rPr lang="en-US" dirty="0" smtClean="0"/>
              <a:t>portal.azure.com</a:t>
            </a:r>
          </a:p>
          <a:p>
            <a:r>
              <a:rPr lang="en-US" dirty="0" smtClean="0"/>
              <a:t>CLI</a:t>
            </a:r>
          </a:p>
          <a:p>
            <a:pPr lvl="1"/>
            <a:r>
              <a:rPr lang="en-US" dirty="0" smtClean="0"/>
              <a:t>PowerShell </a:t>
            </a:r>
            <a:r>
              <a:rPr lang="en-US" dirty="0" err="1" smtClean="0"/>
              <a:t>CmdLets</a:t>
            </a:r>
            <a:endParaRPr lang="en-US" dirty="0" smtClean="0"/>
          </a:p>
          <a:p>
            <a:pPr lvl="1"/>
            <a:r>
              <a:rPr lang="en-US" dirty="0" smtClean="0"/>
              <a:t>Node CLI</a:t>
            </a:r>
          </a:p>
        </p:txBody>
      </p:sp>
    </p:spTree>
    <p:extLst>
      <p:ext uri="{BB962C8B-B14F-4D97-AF65-F5344CB8AC3E}">
        <p14:creationId xmlns:p14="http://schemas.microsoft.com/office/powerpoint/2010/main" val="355182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site: 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Create initial project</a:t>
            </a:r>
          </a:p>
          <a:p>
            <a:r>
              <a:rPr lang="en-US" dirty="0" err="1" smtClean="0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repo</a:t>
            </a:r>
          </a:p>
          <a:p>
            <a:r>
              <a:rPr lang="en-US" dirty="0" smtClean="0"/>
              <a:t>CLI: </a:t>
            </a:r>
          </a:p>
          <a:p>
            <a:pPr lvl="1"/>
            <a:r>
              <a:rPr lang="en-US" dirty="0" smtClean="0"/>
              <a:t>Install the CLI tools (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account download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account import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create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 site deployment 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</a:t>
            </a:r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remote add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</a:t>
            </a:r>
          </a:p>
          <a:p>
            <a:endParaRPr lang="en-US" b="1" dirty="0" smtClean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FTP</a:t>
            </a:r>
          </a:p>
          <a:p>
            <a:r>
              <a:rPr lang="en-US" dirty="0" err="1"/>
              <a:t>WebDeploy</a:t>
            </a:r>
            <a:endParaRPr lang="en-US" dirty="0" smtClean="0"/>
          </a:p>
          <a:p>
            <a:r>
              <a:rPr lang="en-US" dirty="0" smtClean="0"/>
              <a:t>Visual Studio Online (TFS)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/ </a:t>
            </a:r>
            <a:r>
              <a:rPr lang="en-US" dirty="0" err="1" smtClean="0"/>
              <a:t>BitBucket</a:t>
            </a:r>
            <a:r>
              <a:rPr lang="en-US" dirty="0" smtClean="0"/>
              <a:t> / </a:t>
            </a:r>
            <a:r>
              <a:rPr lang="en-US" dirty="0" err="1" smtClean="0"/>
              <a:t>CodePlex</a:t>
            </a:r>
            <a:endParaRPr lang="en-US" dirty="0" smtClean="0"/>
          </a:p>
          <a:p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6724</TotalTime>
  <Words>1068</Words>
  <Application>Microsoft Office PowerPoint</Application>
  <PresentationFormat>Widescreen</PresentationFormat>
  <Paragraphs>276</Paragraphs>
  <Slides>25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Schoolbook</vt:lpstr>
      <vt:lpstr>Consolas</vt:lpstr>
      <vt:lpstr>Wingdings 2</vt:lpstr>
      <vt:lpstr>View</vt:lpstr>
      <vt:lpstr>Paintbrush Picture</vt:lpstr>
      <vt:lpstr>Look Ma, No VM! Taking Azure Web Sites to the limit.</vt:lpstr>
      <vt:lpstr>Agenda</vt:lpstr>
      <vt:lpstr>What is Azure Web Sites?</vt:lpstr>
      <vt:lpstr>PowerPoint Presentation</vt:lpstr>
      <vt:lpstr>When to choose?</vt:lpstr>
      <vt:lpstr>New Site Options</vt:lpstr>
      <vt:lpstr>New Site Options</vt:lpstr>
      <vt:lpstr>Creating a new site: CLI</vt:lpstr>
      <vt:lpstr>Deployment Options</vt:lpstr>
      <vt:lpstr>Site Build Out</vt:lpstr>
      <vt:lpstr>Keep It Warm</vt:lpstr>
      <vt:lpstr>Web API + Database</vt:lpstr>
      <vt:lpstr>SignalR</vt:lpstr>
      <vt:lpstr>Web Jobs + Git Deploy</vt:lpstr>
      <vt:lpstr>Web Jobs: Set Up Storage and Configure Connection</vt:lpstr>
      <vt:lpstr>Web Jobs: Post/Consume Queue</vt:lpstr>
      <vt:lpstr>Debugging / Monitoring / Diagnostics</vt:lpstr>
      <vt:lpstr>Debug a WebJob!</vt:lpstr>
      <vt:lpstr>Additional Monitoring / Diag options</vt:lpstr>
      <vt:lpstr>Kudu Deployment: Unit Tests</vt:lpstr>
      <vt:lpstr>Scaling: Tiers</vt:lpstr>
      <vt:lpstr>Scaling Setup</vt:lpstr>
      <vt:lpstr>Scaling Setup</vt:lpstr>
      <vt:lpstr>Staged Deployment</vt:lpstr>
      <vt:lpstr>Backup / Restore</vt:lpstr>
    </vt:vector>
  </TitlesOfParts>
  <Company>Magenic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Full-Circle Type Safety with TypeScript and Razor</dc:title>
  <dc:creator>Aidan Ryan</dc:creator>
  <cp:lastModifiedBy>Aidan Ryan</cp:lastModifiedBy>
  <cp:revision>152</cp:revision>
  <dcterms:created xsi:type="dcterms:W3CDTF">2014-03-10T04:28:09Z</dcterms:created>
  <dcterms:modified xsi:type="dcterms:W3CDTF">2014-04-22T18:01:53Z</dcterms:modified>
</cp:coreProperties>
</file>